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61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8" r:id="rId10"/>
    <p:sldId id="267" r:id="rId11"/>
  </p:sldIdLst>
  <p:sldSz cx="9144000" cy="6858000" type="screen4x3"/>
  <p:notesSz cx="7086600" cy="90249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3"/>
  </p:normalViewPr>
  <p:slideViewPr>
    <p:cSldViewPr>
      <p:cViewPr varScale="1">
        <p:scale>
          <a:sx n="86" d="100"/>
          <a:sy n="86" d="100"/>
        </p:scale>
        <p:origin x="17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205FF-C595-41CB-8B87-9B4B5F025AA0}" type="datetimeFigureOut">
              <a:rPr lang="en-US" smtClean="0"/>
              <a:t>5/17/24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2500"/>
            <a:ext cx="3070225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8" y="8572500"/>
            <a:ext cx="3070225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55FFD4-2052-41D0-923F-86EBC482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41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5E5EC3A-F94C-40CC-87C0-B2848DD2127F}" type="datetimeFigureOut">
              <a:rPr lang="en-US" smtClean="0"/>
              <a:pPr/>
              <a:t>5/17/24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8118982-0B0C-41D7-8E18-22FA5F1412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SEJARAH DISTRIBUSI POISSON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poisson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jarang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S.D. Poisson (1781–1841),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</a:t>
            </a:r>
            <a:r>
              <a:rPr lang="en-US" dirty="0" err="1"/>
              <a:t>berkebangsaan</a:t>
            </a:r>
            <a:r>
              <a:rPr lang="en-US" dirty="0"/>
              <a:t> </a:t>
            </a:r>
            <a:r>
              <a:rPr lang="en-US" dirty="0" err="1"/>
              <a:t>Perancis</a:t>
            </a:r>
            <a:r>
              <a:rPr lang="en-US" dirty="0"/>
              <a:t>. </a:t>
            </a:r>
            <a:r>
              <a:rPr lang="en-US" dirty="0" err="1"/>
              <a:t>Distribusi</a:t>
            </a:r>
            <a:r>
              <a:rPr lang="en-US" dirty="0"/>
              <a:t> Poisson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random </a:t>
            </a:r>
            <a:r>
              <a:rPr lang="en-US" dirty="0" err="1"/>
              <a:t>diskrit</a:t>
            </a:r>
            <a:r>
              <a:rPr lang="en-US" dirty="0"/>
              <a:t>.</a:t>
            </a:r>
          </a:p>
          <a:p>
            <a:r>
              <a:rPr lang="en-US" dirty="0" err="1"/>
              <a:t>Menurut</a:t>
            </a:r>
            <a:r>
              <a:rPr lang="en-US" dirty="0"/>
              <a:t> Walpole (1995),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poisson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poisson</a:t>
            </a:r>
            <a:r>
              <a:rPr lang="en-US" dirty="0"/>
              <a:t> X,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52400"/>
            <a:ext cx="7498080" cy="838200"/>
          </a:xfrm>
        </p:spPr>
        <p:txBody>
          <a:bodyPr/>
          <a:lstStyle/>
          <a:p>
            <a:pPr algn="ctr"/>
            <a:r>
              <a:rPr lang="en-US" dirty="0"/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562600"/>
          </a:xfrm>
        </p:spPr>
        <p:txBody>
          <a:bodyPr>
            <a:noAutofit/>
          </a:bodyPr>
          <a:lstStyle/>
          <a:p>
            <a:pPr>
              <a:buNone/>
            </a:pP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Distibusi</a:t>
            </a:r>
            <a:r>
              <a:rPr lang="en-US" sz="2000" dirty="0"/>
              <a:t> Poisson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diskrit</a:t>
            </a:r>
            <a:r>
              <a:rPr lang="en-US" sz="2000" dirty="0"/>
              <a:t> </a:t>
            </a:r>
            <a:r>
              <a:rPr lang="en-US" sz="2000" dirty="0" err="1"/>
              <a:t>acak</a:t>
            </a:r>
            <a:r>
              <a:rPr lang="en-US" sz="2000" dirty="0"/>
              <a:t> yang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0,1, 2, 3 </a:t>
            </a:r>
            <a:r>
              <a:rPr lang="en-US" sz="2000" dirty="0" err="1"/>
              <a:t>dst</a:t>
            </a:r>
            <a:r>
              <a:rPr lang="en-US" sz="2000" dirty="0"/>
              <a:t>. </a:t>
            </a:r>
            <a:r>
              <a:rPr lang="en-US" sz="2000" dirty="0" err="1"/>
              <a:t>Distribusi</a:t>
            </a:r>
            <a:r>
              <a:rPr lang="en-US" sz="2000" dirty="0"/>
              <a:t> Poisson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random X (X </a:t>
            </a:r>
            <a:r>
              <a:rPr lang="en-US" sz="2000" dirty="0" err="1"/>
              <a:t>diskrit</a:t>
            </a:r>
            <a:r>
              <a:rPr lang="en-US" sz="2000" dirty="0"/>
              <a:t>),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percobaan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interval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disuatu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Distribusi</a:t>
            </a:r>
            <a:r>
              <a:rPr lang="en-US" sz="2000" dirty="0"/>
              <a:t> Poisson </a:t>
            </a:r>
            <a:r>
              <a:rPr lang="en-US" sz="2000" dirty="0" err="1"/>
              <a:t>mengkalkulasi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r>
              <a:rPr lang="en-US" sz="2000" dirty="0"/>
              <a:t> p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eksperimen</a:t>
            </a:r>
            <a:r>
              <a:rPr lang="en-US" sz="2000" dirty="0"/>
              <a:t> n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Rumus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 Poisson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endParaRPr lang="id-ID" sz="2000" dirty="0"/>
          </a:p>
          <a:p>
            <a:pPr>
              <a:buNone/>
            </a:pPr>
            <a:r>
              <a:rPr lang="id-ID" sz="2000" dirty="0"/>
              <a:t>	</a:t>
            </a:r>
            <a:r>
              <a:rPr lang="it-IT" sz="2000" dirty="0"/>
              <a:t>P ( x ; μ ) = e – μ . μ X </a:t>
            </a:r>
          </a:p>
          <a:p>
            <a:pPr lvl="1">
              <a:buNone/>
            </a:pPr>
            <a:r>
              <a:rPr lang="it-IT" sz="1600" dirty="0"/>
              <a:t>X ! Dimana : e = 2.71828</a:t>
            </a:r>
            <a:endParaRPr lang="id-ID" sz="1600" dirty="0"/>
          </a:p>
          <a:p>
            <a:pPr>
              <a:buNone/>
            </a:pPr>
            <a:r>
              <a:rPr lang="en-US" sz="2000" dirty="0" err="1"/>
              <a:t>Ket</a:t>
            </a:r>
            <a:r>
              <a:rPr lang="en-US" sz="2000" dirty="0"/>
              <a:t> </a:t>
            </a:r>
            <a:r>
              <a:rPr lang="id-ID" sz="2000" dirty="0"/>
              <a:t>	</a:t>
            </a:r>
            <a:r>
              <a:rPr lang="en-US" sz="2000" dirty="0"/>
              <a:t>P(x) =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distribusi</a:t>
            </a:r>
            <a:r>
              <a:rPr lang="en-US" sz="2000" dirty="0"/>
              <a:t> </a:t>
            </a:r>
            <a:r>
              <a:rPr lang="en-US" sz="2000" dirty="0" err="1"/>
              <a:t>poisson</a:t>
            </a:r>
            <a:br>
              <a:rPr lang="en-US" sz="2000" dirty="0"/>
            </a:br>
            <a:r>
              <a:rPr lang="id-ID" sz="2000" dirty="0"/>
              <a:t>	</a:t>
            </a:r>
            <a:r>
              <a:rPr lang="en-US" sz="2000" dirty="0"/>
              <a:t>µ = Rata-rata </a:t>
            </a:r>
            <a:r>
              <a:rPr lang="en-US" sz="2000" dirty="0" err="1"/>
              <a:t>hitung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r>
              <a:rPr lang="en-US" sz="2000" dirty="0"/>
              <a:t>, </a:t>
            </a:r>
            <a:r>
              <a:rPr lang="en-US" sz="2000" dirty="0" err="1"/>
              <a:t>dimana</a:t>
            </a:r>
            <a:r>
              <a:rPr lang="en-US" sz="2000" dirty="0"/>
              <a:t> µ = n . p</a:t>
            </a:r>
            <a:br>
              <a:rPr lang="en-US" sz="2000" dirty="0"/>
            </a:br>
            <a:r>
              <a:rPr lang="id-ID" sz="2000" dirty="0"/>
              <a:t>	</a:t>
            </a:r>
            <a:r>
              <a:rPr lang="en-US" sz="2000" dirty="0"/>
              <a:t>e = </a:t>
            </a:r>
            <a:r>
              <a:rPr lang="en-US" sz="2000" dirty="0" err="1"/>
              <a:t>Bilangan</a:t>
            </a:r>
            <a:r>
              <a:rPr lang="en-US" sz="2000" dirty="0"/>
              <a:t> </a:t>
            </a:r>
            <a:r>
              <a:rPr lang="en-US" sz="2000" dirty="0" err="1"/>
              <a:t>konstan</a:t>
            </a:r>
            <a:r>
              <a:rPr lang="en-US" sz="2000" dirty="0"/>
              <a:t> = 2,71828</a:t>
            </a:r>
            <a:br>
              <a:rPr lang="en-US" sz="2000" dirty="0"/>
            </a:br>
            <a:r>
              <a:rPr lang="id-ID" sz="2000" dirty="0"/>
              <a:t>	</a:t>
            </a:r>
            <a:r>
              <a:rPr lang="en-US" sz="2000" dirty="0"/>
              <a:t>X =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br>
              <a:rPr lang="en-US" sz="2000" dirty="0"/>
            </a:br>
            <a:r>
              <a:rPr lang="id-ID" sz="2000" dirty="0"/>
              <a:t>	</a:t>
            </a:r>
            <a:r>
              <a:rPr lang="en-US" sz="2000" dirty="0"/>
              <a:t>P = </a:t>
            </a:r>
            <a:r>
              <a:rPr lang="en-US" sz="2000" dirty="0" err="1"/>
              <a:t>Probabilitas</a:t>
            </a:r>
            <a:r>
              <a:rPr lang="en-US" sz="2000" dirty="0"/>
              <a:t> </a:t>
            </a:r>
            <a:r>
              <a:rPr lang="en-US" sz="2000" dirty="0" err="1"/>
              <a:t>sukses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br>
              <a:rPr lang="en-US" sz="2000" dirty="0"/>
            </a:b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DEFINISI DISTRIBUSI POISSON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poisson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random X (X </a:t>
            </a:r>
            <a:r>
              <a:rPr lang="en-US" dirty="0" err="1"/>
              <a:t>diskret</a:t>
            </a:r>
            <a:r>
              <a:rPr lang="en-US" dirty="0"/>
              <a:t>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diskret</a:t>
            </a:r>
            <a:r>
              <a:rPr lang="en-US" dirty="0"/>
              <a:t>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rata-rata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/>
              <a:t>. </a:t>
            </a:r>
            <a:endParaRPr lang="en-US" dirty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CIRI-CIRI DISTRIBUSI POISSON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/>
              <a:t>Banyaknya hasil percobaan yang terjadi dalam suatu interval waktu atau suatu daerah tertentu tidak bergantung pada banyaknya hasil percobaan yang terjadi pada interval waktu atau daerah lain yang terpisah.</a:t>
            </a:r>
            <a:endParaRPr lang="en-US" dirty="0"/>
          </a:p>
          <a:p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diabaikan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poisson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,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</a:t>
            </a:r>
          </a:p>
          <a:p>
            <a:r>
              <a:rPr lang="en-US" dirty="0"/>
              <a:t>·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 per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 yang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,</a:t>
            </a:r>
          </a:p>
          <a:p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tetes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1 liter air,</a:t>
            </a:r>
          </a:p>
          <a:p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ketik</a:t>
            </a:r>
            <a:r>
              <a:rPr lang="en-US" dirty="0"/>
              <a:t> per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tol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Oktober</a:t>
            </a:r>
            <a:r>
              <a:rPr lang="en-US" dirty="0"/>
              <a:t>.</a:t>
            </a:r>
          </a:p>
          <a:p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binomial </a:t>
            </a:r>
            <a:r>
              <a:rPr lang="en-US" dirty="0" err="1"/>
              <a:t>apabila</a:t>
            </a:r>
            <a:r>
              <a:rPr lang="en-US" dirty="0"/>
              <a:t> n </a:t>
            </a:r>
            <a:r>
              <a:rPr lang="en-US" dirty="0" err="1"/>
              <a:t>besar</a:t>
            </a:r>
            <a:r>
              <a:rPr lang="en-US" dirty="0"/>
              <a:t> (n ³ 30) </a:t>
            </a:r>
            <a:r>
              <a:rPr lang="en-US" dirty="0" err="1"/>
              <a:t>dan</a:t>
            </a:r>
            <a:r>
              <a:rPr lang="en-US" dirty="0"/>
              <a:t> p </a:t>
            </a:r>
            <a:r>
              <a:rPr lang="en-US" dirty="0" err="1"/>
              <a:t>kecil</a:t>
            </a:r>
            <a:r>
              <a:rPr lang="en-US" dirty="0"/>
              <a:t> (p &lt;&gt;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RUMUS DISTRIBUSI POISSON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3340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fi-FI" dirty="0"/>
              <a:t>Rumus Pendekatan Peluang Poisson untuk Binomial</a:t>
            </a:r>
          </a:p>
          <a:p>
            <a:pPr>
              <a:buNone/>
            </a:pPr>
            <a:r>
              <a:rPr lang="fi-FI" dirty="0"/>
              <a:t>Pendekatan Peluang Poisson untuk Peluang Binomial dilakukan untuk mendekatkan probabilitas probabilitas dari kelas sukses (x) dari n percobaan Binomial dalam situasi dimana n sangat besar dan probabilitas kelas sukses (p) sangat kecil. Aturan yang diikuti oleh kebanyakan ahli statistika adalah bahwa n cukup besar dan p cukup kecil, jika n adalah 20 atau lebih dari 20 dan p adalah 0.05 atau kurang dari 0.05.</a:t>
            </a:r>
          </a:p>
          <a:p>
            <a:pPr>
              <a:buNone/>
            </a:pPr>
            <a:r>
              <a:rPr lang="pt-BR" dirty="0"/>
              <a:t>Rumus pendekatannya adalah :</a:t>
            </a:r>
          </a:p>
          <a:p>
            <a:pPr>
              <a:buNone/>
            </a:pPr>
            <a:r>
              <a:rPr lang="pt-BR" dirty="0"/>
              <a:t>P ( x ; </a:t>
            </a:r>
            <a:r>
              <a:rPr lang="el-GR" dirty="0"/>
              <a:t>μ ) = </a:t>
            </a:r>
            <a:r>
              <a:rPr lang="pt-BR" u="sng" dirty="0"/>
              <a:t>e </a:t>
            </a:r>
            <a:r>
              <a:rPr lang="pt-BR" u="sng" baseline="30000" dirty="0"/>
              <a:t>– </a:t>
            </a:r>
            <a:r>
              <a:rPr lang="el-GR" u="sng" baseline="30000" dirty="0"/>
              <a:t>μ</a:t>
            </a:r>
            <a:r>
              <a:rPr lang="el-GR" u="sng" dirty="0"/>
              <a:t> . μ </a:t>
            </a:r>
            <a:r>
              <a:rPr lang="pt-BR" u="sng" baseline="30000" dirty="0"/>
              <a:t>X</a:t>
            </a:r>
            <a:r>
              <a:rPr lang="pt-BR" u="sng" dirty="0"/>
              <a:t> </a:t>
            </a:r>
          </a:p>
          <a:p>
            <a:pPr>
              <a:buNone/>
            </a:pPr>
            <a:r>
              <a:rPr lang="pt-BR" dirty="0"/>
              <a:t>                    </a:t>
            </a:r>
            <a:r>
              <a:rPr lang="pt-BR" dirty="0" err="1"/>
              <a:t>X</a:t>
            </a:r>
            <a:r>
              <a:rPr lang="pt-BR" dirty="0"/>
              <a:t> ! </a:t>
            </a:r>
          </a:p>
          <a:p>
            <a:pPr>
              <a:buNone/>
            </a:pPr>
            <a:r>
              <a:rPr lang="pt-BR" dirty="0"/>
              <a:t>Dimana : </a:t>
            </a:r>
            <a:r>
              <a:rPr lang="pt-BR" b="1" dirty="0"/>
              <a:t>e</a:t>
            </a:r>
            <a:r>
              <a:rPr lang="pt-BR" dirty="0"/>
              <a:t> = 2.71828</a:t>
            </a:r>
          </a:p>
          <a:p>
            <a:pPr>
              <a:buNone/>
            </a:pPr>
            <a:r>
              <a:rPr lang="el-GR" b="1" dirty="0"/>
              <a:t>μ</a:t>
            </a:r>
            <a:r>
              <a:rPr lang="el-GR" dirty="0"/>
              <a:t> = </a:t>
            </a:r>
            <a:r>
              <a:rPr lang="pt-BR" dirty="0"/>
              <a:t>rata – ratakeberhasilan = </a:t>
            </a:r>
            <a:r>
              <a:rPr lang="pt-BR" b="1" dirty="0"/>
              <a:t>n . p</a:t>
            </a:r>
            <a:endParaRPr lang="pt-BR" dirty="0"/>
          </a:p>
          <a:p>
            <a:pPr>
              <a:buNone/>
            </a:pPr>
            <a:r>
              <a:rPr lang="pt-BR" b="1" dirty="0"/>
              <a:t>x = </a:t>
            </a:r>
            <a:r>
              <a:rPr lang="pt-BR" dirty="0"/>
              <a:t>Banyaknya unsur berhasil dalam sampel</a:t>
            </a:r>
          </a:p>
          <a:p>
            <a:pPr>
              <a:buNone/>
            </a:pPr>
            <a:r>
              <a:rPr lang="pt-BR" b="1" dirty="0"/>
              <a:t>n </a:t>
            </a:r>
            <a:r>
              <a:rPr lang="pt-BR" dirty="0"/>
              <a:t>= Jumlah / ukuran populasi</a:t>
            </a:r>
          </a:p>
          <a:p>
            <a:pPr>
              <a:buNone/>
            </a:pPr>
            <a:r>
              <a:rPr lang="pt-BR" b="1" dirty="0"/>
              <a:t>p</a:t>
            </a:r>
            <a:r>
              <a:rPr lang="pt-BR" dirty="0"/>
              <a:t> = probabilitas kelas sukses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endParaRPr lang="en-US" dirty="0"/>
          </a:p>
          <a:p>
            <a:pPr>
              <a:buNone/>
            </a:pPr>
            <a:r>
              <a:rPr lang="pt-BR" dirty="0"/>
              <a:t>Dua ratus penumpang telah memesan tiket untuk sebuah penerbangan luar negeri. Jika probabilitas penumpang yang telah mempunyai tiket </a:t>
            </a:r>
            <a:r>
              <a:rPr lang="pt-BR" b="1" dirty="0"/>
              <a:t>tidak akan datang</a:t>
            </a:r>
            <a:r>
              <a:rPr lang="pt-BR" dirty="0"/>
              <a:t> adalah 0.01 maka berapakah peluang ada 3 orang yang </a:t>
            </a:r>
            <a:r>
              <a:rPr lang="pt-BR" b="1" dirty="0"/>
              <a:t>tidak datang</a:t>
            </a:r>
            <a:r>
              <a:rPr lang="pt-BR" dirty="0"/>
              <a:t>.</a:t>
            </a:r>
          </a:p>
          <a:p>
            <a:pPr>
              <a:buNone/>
            </a:pPr>
            <a:r>
              <a:rPr lang="en-US" dirty="0" err="1"/>
              <a:t>Jawaban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pt-BR" dirty="0"/>
              <a:t>Dik : n = 200, P = 0.01, X = 3, </a:t>
            </a:r>
          </a:p>
          <a:p>
            <a:pPr>
              <a:buNone/>
            </a:pPr>
            <a:r>
              <a:rPr lang="pt-BR" dirty="0" err="1"/>
              <a:t>μ</a:t>
            </a:r>
            <a:r>
              <a:rPr lang="pt-BR" dirty="0"/>
              <a:t> = n . </a:t>
            </a:r>
            <a:r>
              <a:rPr lang="pt-BR" dirty="0" err="1"/>
              <a:t>p</a:t>
            </a:r>
            <a:r>
              <a:rPr lang="pt-BR" dirty="0"/>
              <a:t> = (200) (0.01) </a:t>
            </a:r>
            <a:r>
              <a:rPr lang="id-ID" dirty="0"/>
              <a:t>			                                </a:t>
            </a:r>
            <a:r>
              <a:rPr lang="pt-BR" dirty="0"/>
              <a:t>= 2</a:t>
            </a:r>
          </a:p>
          <a:p>
            <a:pPr>
              <a:buNone/>
            </a:pPr>
            <a:r>
              <a:rPr lang="id-ID" dirty="0"/>
              <a:t>		</a:t>
            </a:r>
            <a:r>
              <a:rPr lang="pt-BR" dirty="0"/>
              <a:t>P ( x ; μ ) = </a:t>
            </a:r>
            <a:r>
              <a:rPr lang="pt-BR" u="sng" dirty="0"/>
              <a:t>e </a:t>
            </a:r>
            <a:r>
              <a:rPr lang="pt-BR" u="sng" baseline="30000" dirty="0"/>
              <a:t>– μ</a:t>
            </a:r>
            <a:r>
              <a:rPr lang="pt-BR" u="sng" dirty="0"/>
              <a:t> . μ </a:t>
            </a:r>
            <a:r>
              <a:rPr lang="pt-BR" u="sng" baseline="30000" dirty="0"/>
              <a:t>X</a:t>
            </a:r>
            <a:endParaRPr lang="pt-BR" u="sng" dirty="0"/>
          </a:p>
          <a:p>
            <a:pPr>
              <a:buNone/>
            </a:pPr>
            <a:r>
              <a:rPr lang="id-ID" dirty="0"/>
              <a:t>				      </a:t>
            </a:r>
            <a:r>
              <a:rPr lang="pt-BR" dirty="0" err="1"/>
              <a:t>X</a:t>
            </a:r>
            <a:r>
              <a:rPr lang="pt-BR" dirty="0"/>
              <a:t>!</a:t>
            </a:r>
          </a:p>
          <a:p>
            <a:pPr>
              <a:buNone/>
            </a:pPr>
            <a:r>
              <a:rPr lang="pt-BR" dirty="0"/>
              <a:t>= </a:t>
            </a:r>
            <a:r>
              <a:rPr lang="pt-BR" u="sng" dirty="0"/>
              <a:t>2.71828 </a:t>
            </a:r>
            <a:r>
              <a:rPr lang="pt-BR" u="sng" baseline="30000" dirty="0"/>
              <a:t>– 2</a:t>
            </a:r>
            <a:r>
              <a:rPr lang="pt-BR" u="sng" dirty="0"/>
              <a:t> . 2 </a:t>
            </a:r>
            <a:r>
              <a:rPr lang="pt-BR" u="sng" baseline="30000" dirty="0"/>
              <a:t>3</a:t>
            </a:r>
            <a:r>
              <a:rPr lang="pt-BR" u="sng" dirty="0"/>
              <a:t> </a:t>
            </a:r>
            <a:r>
              <a:rPr lang="pt-BR" dirty="0"/>
              <a:t>= 0.1804 atau 18.04 %</a:t>
            </a:r>
          </a:p>
          <a:p>
            <a:pPr>
              <a:buNone/>
            </a:pPr>
            <a:r>
              <a:rPr lang="id-ID" dirty="0"/>
              <a:t>		 </a:t>
            </a:r>
            <a:r>
              <a:rPr lang="pt-BR" dirty="0"/>
              <a:t>3!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Rumus</a:t>
            </a:r>
            <a:r>
              <a:rPr lang="en-US" b="1" dirty="0"/>
              <a:t> </a:t>
            </a:r>
            <a:r>
              <a:rPr lang="en-US" b="1" dirty="0" err="1"/>
              <a:t>Proses</a:t>
            </a:r>
            <a:r>
              <a:rPr lang="en-US" b="1" dirty="0"/>
              <a:t> Poisson</a:t>
            </a:r>
          </a:p>
          <a:p>
            <a:pPr>
              <a:buNone/>
            </a:pPr>
            <a:r>
              <a:rPr lang="id-ID" sz="2800" dirty="0"/>
              <a:t>Contoh Soal rumus poisson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ratus</a:t>
            </a:r>
            <a:r>
              <a:rPr lang="en-US" sz="2800" dirty="0"/>
              <a:t> </a:t>
            </a:r>
            <a:r>
              <a:rPr lang="en-US" sz="2800" dirty="0" err="1"/>
              <a:t>penumpang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memesan</a:t>
            </a:r>
            <a:r>
              <a:rPr lang="en-US" sz="2800" dirty="0"/>
              <a:t> </a:t>
            </a:r>
            <a:r>
              <a:rPr lang="en-US" sz="2800" dirty="0" err="1"/>
              <a:t>tiket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penerbangan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negeri</a:t>
            </a:r>
            <a:r>
              <a:rPr lang="en-US" sz="2800" dirty="0"/>
              <a:t>.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probabilitas</a:t>
            </a:r>
            <a:r>
              <a:rPr lang="en-US" sz="2800" dirty="0"/>
              <a:t> </a:t>
            </a:r>
            <a:r>
              <a:rPr lang="en-US" sz="2800" dirty="0" err="1"/>
              <a:t>penumpang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tiket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datang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0.01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berapakah</a:t>
            </a:r>
            <a:r>
              <a:rPr lang="en-US" sz="2800" dirty="0"/>
              <a:t> </a:t>
            </a:r>
            <a:r>
              <a:rPr lang="en-US" sz="2800" dirty="0" err="1"/>
              <a:t>peluang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3 </a:t>
            </a:r>
            <a:r>
              <a:rPr lang="en-US" sz="2800" dirty="0" err="1"/>
              <a:t>orang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datang</a:t>
            </a:r>
            <a:r>
              <a:rPr lang="en-US" sz="2800" dirty="0"/>
              <a:t>.</a:t>
            </a:r>
            <a:endParaRPr lang="id-ID" sz="2800" dirty="0"/>
          </a:p>
          <a:p>
            <a:pPr marL="596646" indent="-514350">
              <a:buNone/>
            </a:pPr>
            <a:r>
              <a:rPr lang="id-ID" sz="2800" dirty="0"/>
              <a:t>Jawab :</a:t>
            </a:r>
          </a:p>
          <a:p>
            <a:pPr marL="596646" indent="-514350">
              <a:buNone/>
            </a:pPr>
            <a:r>
              <a:rPr lang="pt-BR" sz="2800" dirty="0"/>
              <a:t>Dik : n = 200, P = 0.01, X = 3, μ = n . p = 200 . 0.01 = 2</a:t>
            </a:r>
          </a:p>
          <a:p>
            <a:pPr marL="596646" indent="-514350">
              <a:buNone/>
            </a:pPr>
            <a:r>
              <a:rPr lang="id-ID" sz="2800" dirty="0"/>
              <a:t>			</a:t>
            </a:r>
            <a:r>
              <a:rPr lang="pt-BR" sz="2800" dirty="0"/>
              <a:t>P ( x ; μ ) = </a:t>
            </a:r>
            <a:r>
              <a:rPr lang="pt-BR" sz="2800" u="sng" dirty="0"/>
              <a:t>e ^– μ . μ^ X</a:t>
            </a:r>
          </a:p>
          <a:p>
            <a:pPr marL="596646" indent="-514350">
              <a:buNone/>
            </a:pPr>
            <a:r>
              <a:rPr lang="id-ID" sz="2800" dirty="0"/>
              <a:t>	</a:t>
            </a:r>
            <a:r>
              <a:rPr lang="en-US" sz="2800" dirty="0"/>
              <a:t>                                     </a:t>
            </a:r>
            <a:r>
              <a:rPr lang="pt-BR" sz="2800" dirty="0"/>
              <a:t>X!</a:t>
            </a:r>
          </a:p>
          <a:p>
            <a:pPr marL="596646" indent="-514350">
              <a:buNone/>
            </a:pPr>
            <a:endParaRPr lang="pt-BR" sz="2800" dirty="0"/>
          </a:p>
          <a:p>
            <a:pPr marL="596646" indent="-514350">
              <a:buNone/>
            </a:pPr>
            <a:r>
              <a:rPr lang="id-ID" sz="2800" dirty="0"/>
              <a:t>			</a:t>
            </a:r>
            <a:r>
              <a:rPr lang="pt-BR" sz="2800"/>
              <a:t>= </a:t>
            </a:r>
            <a:r>
              <a:rPr lang="pt-BR" sz="2800" u="sng"/>
              <a:t>2.71828^ </a:t>
            </a:r>
            <a:r>
              <a:rPr lang="pt-BR" sz="2800" u="sng" dirty="0"/>
              <a:t>– 2 . 2 ^3 </a:t>
            </a:r>
            <a:r>
              <a:rPr lang="pt-BR" sz="2800" dirty="0"/>
              <a:t>= 0.1804 atau 18.04 %</a:t>
            </a:r>
          </a:p>
          <a:p>
            <a:pPr marL="596646" indent="-514350">
              <a:buNone/>
            </a:pPr>
            <a:r>
              <a:rPr lang="id-ID" sz="2800" dirty="0"/>
              <a:t>	</a:t>
            </a:r>
            <a:r>
              <a:rPr lang="en-US" sz="2800" dirty="0"/>
              <a:t>                             </a:t>
            </a:r>
            <a:r>
              <a:rPr lang="pt-BR" sz="2800" dirty="0"/>
              <a:t>3!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324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endParaRPr lang="en-US" dirty="0"/>
          </a:p>
          <a:p>
            <a:pPr>
              <a:buNone/>
            </a:pPr>
            <a:r>
              <a:rPr lang="fi-FI" dirty="0"/>
              <a:t>Jika rata – rata kedatangan </a:t>
            </a:r>
            <a:r>
              <a:rPr lang="el-GR" dirty="0"/>
              <a:t>λ = 72 </a:t>
            </a:r>
            <a:r>
              <a:rPr lang="fi-FI" dirty="0"/>
              <a:t>setiap jam, berapakah peluang dari x = 4 kedatangan dan t = 3 menit. Gunakan proses poisson.!</a:t>
            </a:r>
          </a:p>
          <a:p>
            <a:pPr>
              <a:buNone/>
            </a:pPr>
            <a:r>
              <a:rPr lang="en-US" dirty="0" err="1"/>
              <a:t>Jawaban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de-DE" dirty="0"/>
              <a:t>Dik : </a:t>
            </a:r>
            <a:r>
              <a:rPr lang="el-GR" dirty="0"/>
              <a:t>λ = 72 </a:t>
            </a:r>
            <a:r>
              <a:rPr lang="de-DE" dirty="0"/>
              <a:t>kedatangan setiap jam atau 72 / jam maka 1 jam atau 60 menit adalah unit waktunya. Berarti 3 menit adalah 3 / 60 = 1 / 20 unit waktu maka t t = 1 / 20 dan x = 4</a:t>
            </a:r>
          </a:p>
          <a:p>
            <a:pPr>
              <a:buNone/>
            </a:pPr>
            <a:endParaRPr lang="de-DE" dirty="0"/>
          </a:p>
          <a:p>
            <a:pPr>
              <a:buNone/>
            </a:pPr>
            <a:r>
              <a:rPr lang="de-DE" dirty="0"/>
              <a:t>P ( x ) = e </a:t>
            </a:r>
            <a:r>
              <a:rPr lang="de-DE" baseline="30000" dirty="0"/>
              <a:t>–</a:t>
            </a:r>
            <a:r>
              <a:rPr lang="el-GR" baseline="30000" dirty="0"/>
              <a:t>λ . </a:t>
            </a:r>
            <a:r>
              <a:rPr lang="de-DE" baseline="30000" dirty="0"/>
              <a:t>t</a:t>
            </a:r>
            <a:r>
              <a:rPr lang="de-DE" dirty="0"/>
              <a:t> . ( </a:t>
            </a:r>
            <a:r>
              <a:rPr lang="el-GR" dirty="0"/>
              <a:t>λ . </a:t>
            </a:r>
            <a:r>
              <a:rPr lang="de-DE" dirty="0"/>
              <a:t>t ) </a:t>
            </a:r>
            <a:r>
              <a:rPr lang="de-DE" baseline="30000" dirty="0"/>
              <a:t>x</a:t>
            </a:r>
            <a:endParaRPr lang="de-DE" dirty="0"/>
          </a:p>
          <a:p>
            <a:pPr>
              <a:buNone/>
            </a:pPr>
            <a:r>
              <a:rPr lang="de-DE" dirty="0"/>
              <a:t>X!</a:t>
            </a:r>
          </a:p>
          <a:p>
            <a:pPr>
              <a:buNone/>
            </a:pPr>
            <a:r>
              <a:rPr lang="de-DE" dirty="0"/>
              <a:t>P ( x ) = e </a:t>
            </a:r>
            <a:r>
              <a:rPr lang="de-DE" baseline="30000" dirty="0"/>
              <a:t>–72 . ( 1/ 20 )</a:t>
            </a:r>
            <a:r>
              <a:rPr lang="de-DE" dirty="0"/>
              <a:t> . ( 72 . 1 / 20 ) </a:t>
            </a:r>
            <a:r>
              <a:rPr lang="de-DE" baseline="30000" dirty="0"/>
              <a:t>4</a:t>
            </a:r>
            <a:endParaRPr lang="de-DE" dirty="0"/>
          </a:p>
          <a:p>
            <a:pPr>
              <a:buNone/>
            </a:pPr>
            <a:r>
              <a:rPr lang="de-DE" dirty="0"/>
              <a:t>4!</a:t>
            </a:r>
          </a:p>
          <a:p>
            <a:pPr>
              <a:buNone/>
            </a:pPr>
            <a:r>
              <a:rPr lang="de-DE" dirty="0"/>
              <a:t>= 0.191 atau 19.1 %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04800"/>
            <a:ext cx="7498080" cy="6324600"/>
          </a:xfrm>
        </p:spPr>
        <p:txBody>
          <a:bodyPr>
            <a:normAutofit fontScale="77500" lnSpcReduction="20000"/>
          </a:bodyPr>
          <a:lstStyle/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r>
              <a:rPr lang="en-US" dirty="0" err="1"/>
              <a:t>Contoh</a:t>
            </a:r>
            <a:r>
              <a:rPr lang="en-US" dirty="0"/>
              <a:t>.</a:t>
            </a:r>
          </a:p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ban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5000 ban yang </a:t>
            </a:r>
            <a:r>
              <a:rPr lang="en-US" dirty="0" err="1"/>
              <a:t>dikirim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distributor </a:t>
            </a:r>
            <a:r>
              <a:rPr lang="en-US" dirty="0" err="1"/>
              <a:t>sebanyak</a:t>
            </a:r>
            <a:r>
              <a:rPr lang="en-US" dirty="0"/>
              <a:t> 1000 </a:t>
            </a:r>
            <a:r>
              <a:rPr lang="en-US" dirty="0" err="1"/>
              <a:t>warnanya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pudar</a:t>
            </a:r>
            <a:r>
              <a:rPr lang="en-US" dirty="0"/>
              <a:t>.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10 ban </a:t>
            </a:r>
            <a:r>
              <a:rPr lang="en-US" dirty="0" err="1"/>
              <a:t>dari</a:t>
            </a:r>
            <a:r>
              <a:rPr lang="en-US" dirty="0"/>
              <a:t> distributor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probabilitasnya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buah</a:t>
            </a:r>
            <a:r>
              <a:rPr lang="en-US" dirty="0"/>
              <a:t> ban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warnanya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pudar</a:t>
            </a:r>
            <a:r>
              <a:rPr lang="en-US" dirty="0"/>
              <a:t>?</a:t>
            </a:r>
          </a:p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endParaRPr lang="en-US" dirty="0"/>
          </a:p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r>
              <a:rPr lang="en-US" dirty="0" err="1"/>
              <a:t>Jawab</a:t>
            </a:r>
            <a:r>
              <a:rPr lang="en-US" dirty="0"/>
              <a:t>: </a:t>
            </a:r>
            <a:r>
              <a:rPr lang="en-US" dirty="0" err="1"/>
              <a:t>Populasinya</a:t>
            </a:r>
            <a:r>
              <a:rPr lang="en-US" dirty="0"/>
              <a:t> N=5000,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sampelnya</a:t>
            </a:r>
            <a:r>
              <a:rPr lang="en-US" dirty="0"/>
              <a:t> n=10 (n/N &lt; 5%),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binomial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pudar</a:t>
            </a:r>
            <a:r>
              <a:rPr lang="en-US" dirty="0"/>
              <a:t> p=k/N = 1000/5000 = 0.2,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pudar</a:t>
            </a:r>
            <a:r>
              <a:rPr lang="en-US" dirty="0"/>
              <a:t> q=1-p=0.8.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n=10,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pudar</a:t>
            </a:r>
            <a:r>
              <a:rPr lang="en-US" dirty="0"/>
              <a:t> x=3,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probabilitasnya</a:t>
            </a:r>
            <a:r>
              <a:rPr lang="en-US" dirty="0"/>
              <a:t> :</a:t>
            </a:r>
          </a:p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r>
              <a:rPr lang="en-US" dirty="0"/>
              <a:t>		P(x=3;n=10,p=0.2)= B(r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3;n=10,p=0.2)-B(r</a:t>
            </a:r>
            <a:r>
              <a:rPr lang="en-US" dirty="0">
                <a:cs typeface="Arial" charset="0"/>
              </a:rPr>
              <a:t>≤2;n=10,p=0.2)</a:t>
            </a:r>
          </a:p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r>
              <a:rPr lang="en-US" dirty="0">
                <a:cs typeface="Arial" charset="0"/>
              </a:rPr>
              <a:t>		= 0.8791 -0.6778 = 0.2013 = 20%</a:t>
            </a:r>
          </a:p>
          <a:p>
            <a:pPr marL="381000" indent="-38100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r>
              <a:rPr lang="en-US" dirty="0" err="1">
                <a:cs typeface="Arial" charset="0"/>
              </a:rPr>
              <a:t>Periksalah</a:t>
            </a:r>
            <a:r>
              <a:rPr lang="en-US" dirty="0">
                <a:cs typeface="Arial" charset="0"/>
              </a:rPr>
              <a:t>, </a:t>
            </a:r>
            <a:r>
              <a:rPr lang="en-US" dirty="0" err="1">
                <a:cs typeface="Arial" charset="0"/>
              </a:rPr>
              <a:t>jika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dipergunkan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distribusi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hipergeometrik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hasilnya</a:t>
            </a:r>
            <a:r>
              <a:rPr lang="en-US" dirty="0">
                <a:cs typeface="Arial" charset="0"/>
              </a:rPr>
              <a:t>=0.2015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1268</TotalTime>
  <Words>1133</Words>
  <Application>Microsoft Macintosh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Corbel</vt:lpstr>
      <vt:lpstr>Gill Sans MT</vt:lpstr>
      <vt:lpstr>Verdana</vt:lpstr>
      <vt:lpstr>Wingdings</vt:lpstr>
      <vt:lpstr>Wingdings 2</vt:lpstr>
      <vt:lpstr>Solstice</vt:lpstr>
      <vt:lpstr>SEJARAH DISTRIBUSI POISSON</vt:lpstr>
      <vt:lpstr>DEFINISI DISTRIBUSI POISSON</vt:lpstr>
      <vt:lpstr>CIRI-CIRI DISTRIBUSI POISSON</vt:lpstr>
      <vt:lpstr>PowerPoint Presentation</vt:lpstr>
      <vt:lpstr>RUMUS DISTRIBUSI POISSON</vt:lpstr>
      <vt:lpstr>PowerPoint Presentation</vt:lpstr>
      <vt:lpstr>PowerPoint Presentation</vt:lpstr>
      <vt:lpstr>PowerPoint Presentation</vt:lpstr>
      <vt:lpstr>PowerPoint Presentation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POISSON</dc:title>
  <dc:creator>Copiee</dc:creator>
  <cp:lastModifiedBy>Microsoft Office User</cp:lastModifiedBy>
  <cp:revision>27</cp:revision>
  <cp:lastPrinted>2017-06-11T20:54:17Z</cp:lastPrinted>
  <dcterms:created xsi:type="dcterms:W3CDTF">2011-03-16T17:13:57Z</dcterms:created>
  <dcterms:modified xsi:type="dcterms:W3CDTF">2024-05-17T03:38:06Z</dcterms:modified>
</cp:coreProperties>
</file>